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601" r:id="rId3"/>
    <p:sldId id="603" r:id="rId4"/>
    <p:sldId id="602" r:id="rId5"/>
    <p:sldId id="604" r:id="rId6"/>
    <p:sldId id="605" r:id="rId7"/>
    <p:sldId id="606" r:id="rId8"/>
    <p:sldId id="607" r:id="rId9"/>
    <p:sldId id="608" r:id="rId10"/>
    <p:sldId id="609" r:id="rId11"/>
    <p:sldId id="618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55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60"/>
  </p:normalViewPr>
  <p:slideViewPr>
    <p:cSldViewPr>
      <p:cViewPr varScale="1">
        <p:scale>
          <a:sx n="68" d="100"/>
          <a:sy n="68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7326-669F-42FD-B293-B02A79E30613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02B5E-CB88-4FF5-94B6-C3CE5D591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4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77C7F-04A4-4D5C-9015-55E3C7696D2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7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3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5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2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596" y="0"/>
            <a:ext cx="4000528" cy="85723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Пункт  оглавления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428596" cy="6858000"/>
          </a:xfrm>
        </p:spPr>
        <p:txBody>
          <a:bodyPr vert="vert270"/>
          <a:lstStyle/>
          <a:p>
            <a:pPr algn="ctr"/>
            <a:r>
              <a:rPr lang="ru-RU" smtClean="0"/>
              <a:t>Диагностические   исследования при определении целей и задач   муниципальной  программы противодействия коррупции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786842" y="0"/>
            <a:ext cx="357158" cy="6429396"/>
          </a:xfrm>
        </p:spPr>
        <p:txBody>
          <a:bodyPr vert="vert270"/>
          <a:lstStyle/>
          <a:p>
            <a:r>
              <a:rPr lang="ru-RU" smtClean="0"/>
              <a:t>©  В.Н.Бондарь, межотраслевой  Институт коммунальных стратегий.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6BAC332C-97AC-4828-A7E0-6683043173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428596" y="857232"/>
            <a:ext cx="4000529" cy="5715039"/>
          </a:xfrm>
          <a:solidFill>
            <a:schemeClr val="accent5"/>
          </a:solidFill>
        </p:spPr>
        <p:txBody>
          <a:bodyPr>
            <a:normAutofit/>
          </a:bodyPr>
          <a:lstStyle>
            <a:lvl2pPr>
              <a:buNone/>
              <a:defRPr/>
            </a:lvl2pPr>
            <a:lvl5pPr marL="0" indent="0" algn="l">
              <a:spcBef>
                <a:spcPts val="0"/>
              </a:spcBef>
              <a:buNone/>
              <a:defRPr sz="1600"/>
            </a:lvl5pPr>
          </a:lstStyle>
          <a:p>
            <a:pPr lvl="4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4" hasCustomPrompt="1"/>
          </p:nvPr>
        </p:nvSpPr>
        <p:spPr>
          <a:xfrm>
            <a:off x="4786314" y="0"/>
            <a:ext cx="4000527" cy="4786322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8596" y="6572272"/>
            <a:ext cx="8215370" cy="28572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pPr lvl="0"/>
            <a:r>
              <a:rPr lang="ru-RU" dirty="0" smtClean="0"/>
              <a:t>Источник: 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2" y="5072062"/>
            <a:ext cx="3929089" cy="114301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6035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7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6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8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0BFE-B18E-4822-8819-A53BD595F2D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57F5-B86A-4C73-9272-87B44980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4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esktop\стол\цмс джумла\шаблоны\Synapse\1.5\Joomla_RT_Synapse_j15\Joomla_RT_Synapse_j15\templates\rt_synapse_j15\images\style1\texture-b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/>
        </p:blipFill>
        <p:spPr bwMode="auto">
          <a:xfrm>
            <a:off x="-45592" y="0"/>
            <a:ext cx="9189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9"/>
          <p:cNvSpPr txBox="1">
            <a:spLocks/>
          </p:cNvSpPr>
          <p:nvPr/>
        </p:nvSpPr>
        <p:spPr>
          <a:xfrm>
            <a:off x="71807" y="751824"/>
            <a:ext cx="2195937" cy="7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tabLst>
                <a:tab pos="3225800" algn="l"/>
              </a:tabLst>
              <a:defRPr/>
            </a:pPr>
            <a:r>
              <a:rPr lang="en-US" sz="3600" b="1" dirty="0" smtClean="0">
                <a:solidFill>
                  <a:srgbClr val="FBDE05"/>
                </a:solidFill>
              </a:rPr>
              <a:t>m-i-k-s.ru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2AC4-010D-45E0-B9B7-6BE1613AD823}" type="datetime11">
              <a:rPr lang="ru-RU" smtClean="0"/>
              <a:pPr/>
              <a:t>18:02:58</a:t>
            </a:fld>
            <a:endParaRPr lang="ru-RU" dirty="0"/>
          </a:p>
        </p:txBody>
      </p:sp>
      <p:pic>
        <p:nvPicPr>
          <p:cNvPr id="1026" name="Picture 2" descr="http://m-i-k-s.ru/images/blan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микс2\logo\1\log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r="4804" b="39712"/>
          <a:stretch/>
        </p:blipFill>
        <p:spPr bwMode="auto">
          <a:xfrm>
            <a:off x="160337" y="148527"/>
            <a:ext cx="8732143" cy="5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165100" y="1435096"/>
            <a:ext cx="8810947" cy="3530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Деловая игра: </a:t>
            </a:r>
          </a:p>
          <a:p>
            <a:r>
              <a:rPr lang="ru-RU" sz="4400" dirty="0">
                <a:solidFill>
                  <a:schemeClr val="bg1"/>
                </a:solidFill>
              </a:rPr>
              <a:t>Роль общественности  в обеспечении эффективности деятельности органов власти.</a:t>
            </a: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500034" y="5072074"/>
            <a:ext cx="3711926" cy="1071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Мурманск</a:t>
            </a:r>
            <a:endParaRPr lang="ru-RU" sz="2000" dirty="0">
              <a:solidFill>
                <a:srgbClr val="FFC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30 ноября – 1декабря 2015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53649"/>
      </p:ext>
    </p:extLst>
  </p:cSld>
  <p:clrMapOvr>
    <a:masterClrMapping/>
  </p:clrMapOvr>
  <p:transition advTm="74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2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27"/>
            <a:ext cx="9144000" cy="58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73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27"/>
            <a:ext cx="9144000" cy="58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9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35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3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2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4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27"/>
            <a:ext cx="9144000" cy="58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3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64"/>
            <a:ext cx="8964488" cy="4077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2400" dirty="0" smtClean="0"/>
              <a:t>Поделиться на группы</a:t>
            </a:r>
          </a:p>
          <a:p>
            <a:pPr marL="742950" indent="-742950">
              <a:buAutoNum type="arabicPeriod"/>
            </a:pPr>
            <a:r>
              <a:rPr lang="ru-RU" sz="2400" dirty="0" smtClean="0"/>
              <a:t>Выбрать игровую роль: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формальное НКО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неформальная общественная организация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группа общественного контроля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экспертная комиссия </a:t>
            </a:r>
          </a:p>
          <a:p>
            <a:r>
              <a:rPr lang="ru-RU" sz="2400" dirty="0" smtClean="0"/>
              <a:t>3. Разработать макет главной страницы сайта проекта по общественному контролю: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Эмблема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Лозунг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Цель проекта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Форма проведения (мониторинг, проверка, экспертиза, обсуждение, слушания)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Планируемый результат, индикаторы достижения цели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Привлекаемые ресурсы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План мероприятий/ программа действий</a:t>
            </a:r>
          </a:p>
          <a:p>
            <a:r>
              <a:rPr lang="ru-RU" sz="2400" dirty="0" smtClean="0"/>
              <a:t>4. Что еще необходимо отразить?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02826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69332"/>
            <a:ext cx="4714876" cy="3397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179 БК РФ: Долгосрочные целевые программы, реализуемые за счет средств … местного бюджета, </a:t>
            </a:r>
            <a:r>
              <a:rPr lang="ru-RU" b="1" dirty="0" smtClean="0">
                <a:solidFill>
                  <a:schemeClr val="tx1"/>
                </a:solidFill>
              </a:rPr>
              <a:t>утверждаются …. местной администрацией </a:t>
            </a:r>
            <a:r>
              <a:rPr lang="ru-RU" dirty="0" smtClean="0">
                <a:solidFill>
                  <a:schemeClr val="tx1"/>
                </a:solidFill>
              </a:rPr>
              <a:t>муниципального образования.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… Объем бюджетных ассигнований на реализацию долгосрочных целевых программ утверждается решением  о бюджете в составе ведомственной структуры  расходов бюджета по соответствующей каждой программе целевой статье расходов бюджета.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6132" y="369332"/>
            <a:ext cx="4286248" cy="33755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35 п. 10-4 ФЗ Об общих принципах организации местного самоуправления в РФ( исключительная компетенция представительного органа муниципального образования) 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-принятие планов и программ развития муниципального образования, утверждение отчетов об их исполнении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9218" y="3777270"/>
            <a:ext cx="30718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Администрация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440512" y="3744915"/>
            <a:ext cx="29289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Представительный орган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9218" y="5232333"/>
            <a:ext cx="690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Требуется поправка в БК – возврат права представительного органа </a:t>
            </a:r>
          </a:p>
          <a:p>
            <a:r>
              <a:rPr lang="ru-RU" dirty="0" smtClean="0"/>
              <a:t>утверждать  программы</a:t>
            </a:r>
            <a:endParaRPr lang="ru-RU" dirty="0"/>
          </a:p>
        </p:txBody>
      </p:sp>
      <p:pic>
        <p:nvPicPr>
          <p:cNvPr id="7" name="Picture 5" descr="C:\Users\1\Desktop\стол\цмс джумла\шаблоны\Synapse\1.5\Joomla_RT_Synapse_j15\Joomla_RT_Synapse_j15\templates\rt_synapse_j15\images\style1\texture-b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75"/>
          <a:stretch/>
        </p:blipFill>
        <p:spPr bwMode="auto">
          <a:xfrm>
            <a:off x="0" y="1425"/>
            <a:ext cx="9144000" cy="68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3097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tabLst>
                <a:tab pos="3225800" algn="l"/>
              </a:tabLst>
              <a:defRPr/>
            </a:pPr>
            <a:r>
              <a:rPr lang="en-US" sz="6000" b="1" dirty="0">
                <a:solidFill>
                  <a:srgbClr val="FBDE05"/>
                </a:solidFill>
              </a:rPr>
              <a:t>m-i-k-s.ru</a:t>
            </a:r>
            <a:r>
              <a:rPr lang="ru-RU" sz="60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9" name="Picture 2" descr="C:\Users\HP\Desktop\шкаф\коррупция\аналитика\инф кампания\100_8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289060"/>
            <a:ext cx="6639357" cy="497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257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B\Desktop\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57200"/>
            <a:ext cx="90773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6601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3790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27"/>
            <a:ext cx="9144000" cy="58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3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27"/>
            <a:ext cx="9144000" cy="58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8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27"/>
            <a:ext cx="9144000" cy="58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8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67728" cy="58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51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1602</TotalTime>
  <Words>195</Words>
  <Application>Microsoft Office PowerPoint</Application>
  <PresentationFormat>Экран (4:3)</PresentationFormat>
  <Paragraphs>32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противодействия коррупции на муниципальном уровне: правовое, организационное, кадровое и финансовое обеспечение.</dc:title>
  <dc:creator>1</dc:creator>
  <cp:lastModifiedBy>NB</cp:lastModifiedBy>
  <cp:revision>94</cp:revision>
  <dcterms:created xsi:type="dcterms:W3CDTF">2013-02-07T08:17:59Z</dcterms:created>
  <dcterms:modified xsi:type="dcterms:W3CDTF">2015-11-28T15:48:00Z</dcterms:modified>
</cp:coreProperties>
</file>